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584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94AF-5DBA-6249-9394-B6DCA6034359}" type="datetimeFigureOut">
              <a:rPr lang="en-US" smtClean="0"/>
              <a:t>9/28/10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3862-592B-FC4C-A629-01B2D00BBE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94AF-5DBA-6249-9394-B6DCA6034359}" type="datetimeFigureOut">
              <a:rPr lang="en-US" smtClean="0"/>
              <a:t>9/28/10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3862-592B-FC4C-A629-01B2D00BBE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94AF-5DBA-6249-9394-B6DCA6034359}" type="datetimeFigureOut">
              <a:rPr lang="en-US" smtClean="0"/>
              <a:t>9/28/10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3862-592B-FC4C-A629-01B2D00BBE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94AF-5DBA-6249-9394-B6DCA6034359}" type="datetimeFigureOut">
              <a:rPr lang="en-US" smtClean="0"/>
              <a:t>9/28/10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3862-592B-FC4C-A629-01B2D00BBE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94AF-5DBA-6249-9394-B6DCA6034359}" type="datetimeFigureOut">
              <a:rPr lang="en-US" smtClean="0"/>
              <a:t>9/28/10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3862-592B-FC4C-A629-01B2D00BBE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94AF-5DBA-6249-9394-B6DCA6034359}" type="datetimeFigureOut">
              <a:rPr lang="en-US" smtClean="0"/>
              <a:t>9/28/10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3862-592B-FC4C-A629-01B2D00BBE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94AF-5DBA-6249-9394-B6DCA6034359}" type="datetimeFigureOut">
              <a:rPr lang="en-US" smtClean="0"/>
              <a:t>9/28/10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3862-592B-FC4C-A629-01B2D00BBE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94AF-5DBA-6249-9394-B6DCA6034359}" type="datetimeFigureOut">
              <a:rPr lang="en-US" smtClean="0"/>
              <a:t>9/28/10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3862-592B-FC4C-A629-01B2D00BBE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94AF-5DBA-6249-9394-B6DCA6034359}" type="datetimeFigureOut">
              <a:rPr lang="en-US" smtClean="0"/>
              <a:t>9/28/10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3862-592B-FC4C-A629-01B2D00BBE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94AF-5DBA-6249-9394-B6DCA6034359}" type="datetimeFigureOut">
              <a:rPr lang="en-US" smtClean="0"/>
              <a:t>9/28/10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3862-592B-FC4C-A629-01B2D00BBE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94AF-5DBA-6249-9394-B6DCA6034359}" type="datetimeFigureOut">
              <a:rPr lang="en-US" smtClean="0"/>
              <a:t>9/28/10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3862-592B-FC4C-A629-01B2D00BBE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594AF-5DBA-6249-9394-B6DCA6034359}" type="datetimeFigureOut">
              <a:rPr lang="en-US" smtClean="0"/>
              <a:t>9/28/10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E3862-592B-FC4C-A629-01B2D00BBE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IDI-9011 Drill Extension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user’s manual </a:t>
            </a:r>
            <a:r>
              <a:rPr lang="zh-TW" altLang="en-US" dirty="0" smtClean="0">
                <a:solidFill>
                  <a:schemeClr val="bg1"/>
                </a:solidFill>
              </a:rPr>
              <a:t>正確安裝說明</a:t>
            </a:r>
            <a:endParaRPr lang="en-US" altLang="zh-TW" dirty="0" smtClean="0">
              <a:solidFill>
                <a:schemeClr val="bg1"/>
              </a:solidFill>
            </a:endParaRPr>
          </a:p>
          <a:p>
            <a:endParaRPr lang="en-US" sz="1882" dirty="0" smtClean="0">
              <a:solidFill>
                <a:schemeClr val="bg1"/>
              </a:solidFill>
              <a:latin typeface="Helvetica"/>
              <a:cs typeface="Helvetica"/>
            </a:endParaRPr>
          </a:p>
          <a:p>
            <a:r>
              <a:rPr lang="en-US" sz="1882" dirty="0" smtClean="0">
                <a:solidFill>
                  <a:schemeClr val="bg1"/>
                </a:solidFill>
                <a:latin typeface="Helvetica"/>
                <a:cs typeface="Helvetica"/>
              </a:rPr>
              <a:t>Freddie Lin</a:t>
            </a:r>
          </a:p>
          <a:p>
            <a:r>
              <a:rPr lang="en-US" sz="1882" dirty="0" smtClean="0">
                <a:solidFill>
                  <a:schemeClr val="bg1"/>
                </a:solidFill>
                <a:latin typeface="Helvetica"/>
                <a:cs typeface="Helvetica"/>
              </a:rPr>
              <a:t>Sept 28, 2010</a:t>
            </a:r>
            <a:endParaRPr lang="en-US" sz="1882" dirty="0" smtClean="0">
              <a:solidFill>
                <a:schemeClr val="bg1"/>
              </a:solidFill>
              <a:latin typeface="Helvetica"/>
              <a:cs typeface="Helvetica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AIDI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034" y="671095"/>
            <a:ext cx="6069932" cy="1788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TW" dirty="0" smtClean="0">
                <a:solidFill>
                  <a:srgbClr val="FFFFFF"/>
                </a:solidFill>
                <a:latin typeface="Helvetica Neue Medium"/>
              </a:rPr>
              <a:t>IDI</a:t>
            </a:r>
            <a:r>
              <a:rPr lang="zh-TW" altLang="en-US" dirty="0">
                <a:solidFill>
                  <a:srgbClr val="FFFFFF"/>
                </a:solidFill>
                <a:latin typeface="Helvetica Neue Medium"/>
              </a:rPr>
              <a:t>-</a:t>
            </a:r>
            <a:r>
              <a:rPr lang="en-US" altLang="zh-TW" dirty="0" smtClean="0">
                <a:solidFill>
                  <a:srgbClr val="FFFFFF"/>
                </a:solidFill>
                <a:latin typeface="Helvetica Neue Medium"/>
              </a:rPr>
              <a:t>9011</a:t>
            </a:r>
            <a:r>
              <a:rPr lang="zh-TW" altLang="en-US" dirty="0" smtClean="0">
                <a:solidFill>
                  <a:srgbClr val="FFFFFF"/>
                </a:solidFill>
                <a:latin typeface="Helvetica Neue Medium"/>
              </a:rPr>
              <a:t> </a:t>
            </a:r>
            <a:r>
              <a:rPr lang="en-US" altLang="zh-TW" dirty="0" smtClean="0">
                <a:solidFill>
                  <a:srgbClr val="FFFFFF"/>
                </a:solidFill>
                <a:latin typeface="Helvetica Neue Medium"/>
              </a:rPr>
              <a:t>Drill</a:t>
            </a:r>
            <a:r>
              <a:rPr lang="zh-TW" altLang="en-US" dirty="0" smtClean="0">
                <a:solidFill>
                  <a:srgbClr val="FFFFFF"/>
                </a:solidFill>
                <a:latin typeface="Helvetica Neue Medium"/>
              </a:rPr>
              <a:t> </a:t>
            </a:r>
            <a:r>
              <a:rPr lang="en-US" altLang="zh-TW" dirty="0" smtClean="0">
                <a:solidFill>
                  <a:srgbClr val="FFFFFF"/>
                </a:solidFill>
                <a:latin typeface="Helvetica Neue Medium"/>
              </a:rPr>
              <a:t>Extension</a:t>
            </a:r>
            <a:br>
              <a:rPr lang="en-US" altLang="zh-TW" dirty="0" smtClean="0">
                <a:solidFill>
                  <a:srgbClr val="FFFFFF"/>
                </a:solidFill>
                <a:latin typeface="Helvetica Neue Medium"/>
              </a:rPr>
            </a:br>
            <a:r>
              <a:rPr lang="zh-TW" altLang="zh-TW" sz="3111" dirty="0" smtClean="0">
                <a:solidFill>
                  <a:srgbClr val="FFFFFF"/>
                </a:solidFill>
                <a:latin typeface="Helvetica Neue Medium"/>
              </a:rPr>
              <a:t>U</a:t>
            </a:r>
            <a:r>
              <a:rPr lang="en-US" altLang="zh-TW" sz="3111" dirty="0" err="1" smtClean="0">
                <a:solidFill>
                  <a:srgbClr val="FFFFFF"/>
                </a:solidFill>
                <a:latin typeface="Helvetica Neue Medium"/>
              </a:rPr>
              <a:t>ser’s</a:t>
            </a:r>
            <a:r>
              <a:rPr lang="zh-TW" altLang="en-US" sz="3111" dirty="0" smtClean="0">
                <a:solidFill>
                  <a:srgbClr val="FFFFFF"/>
                </a:solidFill>
                <a:latin typeface="Helvetica Neue Medium"/>
              </a:rPr>
              <a:t> </a:t>
            </a:r>
            <a:r>
              <a:rPr lang="zh-TW" altLang="zh-TW" sz="3111" dirty="0" smtClean="0">
                <a:solidFill>
                  <a:srgbClr val="FFFFFF"/>
                </a:solidFill>
                <a:latin typeface="Helvetica Neue Medium"/>
              </a:rPr>
              <a:t>M</a:t>
            </a:r>
            <a:r>
              <a:rPr lang="en-US" altLang="zh-TW" sz="3111" dirty="0" err="1" smtClean="0">
                <a:solidFill>
                  <a:srgbClr val="FFFFFF"/>
                </a:solidFill>
                <a:latin typeface="Helvetica Neue Medium"/>
              </a:rPr>
              <a:t>anual</a:t>
            </a:r>
            <a:r>
              <a:rPr lang="en-US" altLang="zh-TW" sz="3111" dirty="0" smtClean="0">
                <a:solidFill>
                  <a:srgbClr val="FFFFFF"/>
                </a:solidFill>
                <a:latin typeface="Helvetica Neue Medium"/>
              </a:rPr>
              <a:t> </a:t>
            </a:r>
            <a:r>
              <a:rPr lang="zh-TW" altLang="en-US" sz="3111" dirty="0" smtClean="0">
                <a:solidFill>
                  <a:srgbClr val="FFFFFF"/>
                </a:solidFill>
                <a:latin typeface="Helvetica Neue Medium"/>
              </a:rPr>
              <a:t>正確安裝說明</a:t>
            </a:r>
            <a:endParaRPr lang="en-US" sz="3111" dirty="0">
              <a:solidFill>
                <a:srgbClr val="FFFFFF"/>
              </a:solidFill>
              <a:latin typeface="Helvetica Neue Medium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053" y="1649300"/>
            <a:ext cx="877389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FFFFFF"/>
                </a:solidFill>
                <a:effectLst>
                  <a:outerShdw blurRad="50800" dist="38100" dir="5400000">
                    <a:srgbClr val="000000">
                      <a:alpha val="43000"/>
                    </a:srgbClr>
                  </a:outerShdw>
                </a:effectLst>
                <a:latin typeface="Helvetica"/>
                <a:cs typeface="Helvetica"/>
              </a:rPr>
              <a:t>Step</a:t>
            </a:r>
            <a:r>
              <a:rPr lang="zh-TW" altLang="en-US" b="1" dirty="0" smtClean="0">
                <a:solidFill>
                  <a:srgbClr val="FFFFFF"/>
                </a:solidFill>
                <a:effectLst>
                  <a:outerShdw blurRad="50800" dist="38100" dir="5400000">
                    <a:srgbClr val="000000">
                      <a:alpha val="43000"/>
                    </a:srgbClr>
                  </a:outerShdw>
                </a:effectLst>
                <a:latin typeface="Helvetica"/>
                <a:cs typeface="Helvetica"/>
              </a:rPr>
              <a:t> </a:t>
            </a:r>
            <a:r>
              <a:rPr lang="en-US" altLang="zh-TW" b="1" dirty="0" smtClean="0">
                <a:solidFill>
                  <a:srgbClr val="FFFFFF"/>
                </a:solidFill>
                <a:effectLst>
                  <a:outerShdw blurRad="50800" dist="38100" dir="5400000">
                    <a:srgbClr val="000000">
                      <a:alpha val="43000"/>
                    </a:srgbClr>
                  </a:outerShdw>
                </a:effectLst>
                <a:latin typeface="Helvetica"/>
                <a:cs typeface="Helvetica"/>
              </a:rPr>
              <a:t>1</a:t>
            </a:r>
            <a:endParaRPr lang="en-US" b="1" dirty="0">
              <a:solidFill>
                <a:srgbClr val="FFFFFF"/>
              </a:solidFill>
              <a:effectLst>
                <a:outerShdw blurRad="50800" dist="38100" dir="5400000">
                  <a:srgbClr val="000000">
                    <a:alpha val="43000"/>
                  </a:srgbClr>
                </a:outerShdw>
              </a:effectLst>
              <a:latin typeface="Helvetica"/>
              <a:cs typeface="Helvetica"/>
            </a:endParaRPr>
          </a:p>
        </p:txBody>
      </p:sp>
      <p:pic>
        <p:nvPicPr>
          <p:cNvPr id="5" name="Picture 4" descr="IMG_24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054" y="2444193"/>
            <a:ext cx="4959684" cy="3306456"/>
          </a:xfrm>
          <a:prstGeom prst="rect">
            <a:avLst/>
          </a:prstGeom>
          <a:effectLst>
            <a:glow rad="101600">
              <a:schemeClr val="bg2">
                <a:alpha val="75000"/>
              </a:schemeClr>
            </a:glow>
          </a:effectLst>
        </p:spPr>
      </p:pic>
      <p:sp>
        <p:nvSpPr>
          <p:cNvPr id="6" name="Oval 5"/>
          <p:cNvSpPr/>
          <p:nvPr/>
        </p:nvSpPr>
        <p:spPr>
          <a:xfrm>
            <a:off x="1492338" y="2727158"/>
            <a:ext cx="1711157" cy="1711157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  <a:effectLst>
            <a:glow rad="101600">
              <a:schemeClr val="bg1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50109" y="3200402"/>
            <a:ext cx="1171073" cy="1171073"/>
          </a:xfrm>
          <a:prstGeom prst="ellipse">
            <a:avLst/>
          </a:prstGeom>
          <a:noFill/>
          <a:ln w="76200" cmpd="sng">
            <a:solidFill>
              <a:srgbClr val="FFFF00"/>
            </a:solidFill>
          </a:ln>
          <a:effectLst>
            <a:glow rad="101600">
              <a:schemeClr val="bg1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Callout 7"/>
          <p:cNvSpPr/>
          <p:nvPr/>
        </p:nvSpPr>
        <p:spPr>
          <a:xfrm>
            <a:off x="1069475" y="4438315"/>
            <a:ext cx="2134020" cy="820821"/>
          </a:xfrm>
          <a:prstGeom prst="upArrowCallou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Up Arrow Callout 8"/>
          <p:cNvSpPr/>
          <p:nvPr/>
        </p:nvSpPr>
        <p:spPr>
          <a:xfrm>
            <a:off x="3605463" y="4526684"/>
            <a:ext cx="1759291" cy="866007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69475" y="4796228"/>
            <a:ext cx="2134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"/>
                <a:cs typeface="Helvetica"/>
              </a:rPr>
              <a:t>Semi-circular slot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02794" y="4889804"/>
            <a:ext cx="1764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"/>
                <a:cs typeface="Helvetica"/>
              </a:rPr>
              <a:t>flat end of drill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22211" y="3084367"/>
            <a:ext cx="27645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Helvetica"/>
                <a:cs typeface="Helvetica"/>
              </a:rPr>
              <a:t>Put IDI-9011 Drill Extension’s semi-circular slot and Drill’s flat end facing yourself.</a:t>
            </a:r>
          </a:p>
          <a:p>
            <a:endParaRPr lang="en-US" dirty="0" smtClean="0">
              <a:solidFill>
                <a:srgbClr val="FFFFFF"/>
              </a:solidFill>
              <a:latin typeface="Helvetica"/>
              <a:cs typeface="Helvetica"/>
            </a:endParaRPr>
          </a:p>
          <a:p>
            <a:r>
              <a:rPr lang="zh-TW" altLang="en-US" dirty="0" smtClean="0">
                <a:solidFill>
                  <a:srgbClr val="FFFFFF"/>
                </a:solidFill>
                <a:latin typeface="Helvetica"/>
                <a:cs typeface="Helvetica"/>
              </a:rPr>
              <a:t>請將</a:t>
            </a:r>
            <a:r>
              <a:rPr lang="en-US" altLang="zh-TW" dirty="0" smtClean="0">
                <a:solidFill>
                  <a:srgbClr val="FFFFFF"/>
                </a:solidFill>
                <a:latin typeface="Helvetica"/>
                <a:cs typeface="Helvetica"/>
              </a:rPr>
              <a:t>IDI-9011</a:t>
            </a:r>
            <a:r>
              <a:rPr lang="zh-TW" altLang="en-US" dirty="0" smtClean="0">
                <a:solidFill>
                  <a:srgbClr val="FFFFFF"/>
                </a:solidFill>
                <a:latin typeface="Helvetica"/>
                <a:cs typeface="Helvetica"/>
              </a:rPr>
              <a:t>鑽頭延長上的圓孔及鑽頭尾端的平面端面對自己。</a:t>
            </a:r>
            <a:endParaRPr lang="en-US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TW" dirty="0" smtClean="0">
                <a:solidFill>
                  <a:srgbClr val="FFFFFF"/>
                </a:solidFill>
                <a:latin typeface="Helvetica Neue Medium"/>
              </a:rPr>
              <a:t>IDI</a:t>
            </a:r>
            <a:r>
              <a:rPr lang="zh-TW" altLang="en-US" dirty="0">
                <a:solidFill>
                  <a:srgbClr val="FFFFFF"/>
                </a:solidFill>
                <a:latin typeface="Helvetica Neue Medium"/>
              </a:rPr>
              <a:t>-</a:t>
            </a:r>
            <a:r>
              <a:rPr lang="en-US" altLang="zh-TW" dirty="0" smtClean="0">
                <a:solidFill>
                  <a:srgbClr val="FFFFFF"/>
                </a:solidFill>
                <a:latin typeface="Helvetica Neue Medium"/>
              </a:rPr>
              <a:t>9011</a:t>
            </a:r>
            <a:r>
              <a:rPr lang="zh-TW" altLang="en-US" dirty="0" smtClean="0">
                <a:solidFill>
                  <a:srgbClr val="FFFFFF"/>
                </a:solidFill>
                <a:latin typeface="Helvetica Neue Medium"/>
              </a:rPr>
              <a:t> </a:t>
            </a:r>
            <a:r>
              <a:rPr lang="en-US" altLang="zh-TW" dirty="0" smtClean="0">
                <a:solidFill>
                  <a:srgbClr val="FFFFFF"/>
                </a:solidFill>
                <a:latin typeface="Helvetica Neue Medium"/>
              </a:rPr>
              <a:t>Drill</a:t>
            </a:r>
            <a:r>
              <a:rPr lang="zh-TW" altLang="en-US" dirty="0" smtClean="0">
                <a:solidFill>
                  <a:srgbClr val="FFFFFF"/>
                </a:solidFill>
                <a:latin typeface="Helvetica Neue Medium"/>
              </a:rPr>
              <a:t> </a:t>
            </a:r>
            <a:r>
              <a:rPr lang="en-US" altLang="zh-TW" dirty="0" smtClean="0">
                <a:solidFill>
                  <a:srgbClr val="FFFFFF"/>
                </a:solidFill>
                <a:latin typeface="Helvetica Neue Medium"/>
              </a:rPr>
              <a:t>Extension</a:t>
            </a:r>
            <a:br>
              <a:rPr lang="en-US" altLang="zh-TW" dirty="0" smtClean="0">
                <a:solidFill>
                  <a:srgbClr val="FFFFFF"/>
                </a:solidFill>
                <a:latin typeface="Helvetica Neue Medium"/>
              </a:rPr>
            </a:br>
            <a:r>
              <a:rPr lang="zh-TW" altLang="zh-TW" sz="3111" dirty="0" smtClean="0">
                <a:solidFill>
                  <a:srgbClr val="FFFFFF"/>
                </a:solidFill>
                <a:latin typeface="Helvetica Neue Medium"/>
              </a:rPr>
              <a:t>U</a:t>
            </a:r>
            <a:r>
              <a:rPr lang="en-US" altLang="zh-TW" sz="3111" dirty="0" err="1" smtClean="0">
                <a:solidFill>
                  <a:srgbClr val="FFFFFF"/>
                </a:solidFill>
                <a:latin typeface="Helvetica Neue Medium"/>
              </a:rPr>
              <a:t>ser’s</a:t>
            </a:r>
            <a:r>
              <a:rPr lang="zh-TW" altLang="en-US" sz="3111" dirty="0" smtClean="0">
                <a:solidFill>
                  <a:srgbClr val="FFFFFF"/>
                </a:solidFill>
                <a:latin typeface="Helvetica Neue Medium"/>
              </a:rPr>
              <a:t> </a:t>
            </a:r>
            <a:r>
              <a:rPr lang="zh-TW" altLang="zh-TW" sz="3111" dirty="0" smtClean="0">
                <a:solidFill>
                  <a:srgbClr val="FFFFFF"/>
                </a:solidFill>
                <a:latin typeface="Helvetica Neue Medium"/>
              </a:rPr>
              <a:t>M</a:t>
            </a:r>
            <a:r>
              <a:rPr lang="en-US" altLang="zh-TW" sz="3111" dirty="0" err="1" smtClean="0">
                <a:solidFill>
                  <a:srgbClr val="FFFFFF"/>
                </a:solidFill>
                <a:latin typeface="Helvetica Neue Medium"/>
              </a:rPr>
              <a:t>anual</a:t>
            </a:r>
            <a:r>
              <a:rPr lang="en-US" altLang="zh-TW" sz="3111" dirty="0" smtClean="0">
                <a:solidFill>
                  <a:srgbClr val="FFFFFF"/>
                </a:solidFill>
                <a:latin typeface="Helvetica Neue Medium"/>
              </a:rPr>
              <a:t> </a:t>
            </a:r>
            <a:r>
              <a:rPr lang="zh-TW" altLang="en-US" sz="3111" dirty="0" smtClean="0">
                <a:solidFill>
                  <a:srgbClr val="FFFFFF"/>
                </a:solidFill>
                <a:latin typeface="Helvetica Neue Medium"/>
              </a:rPr>
              <a:t>正確安裝說明</a:t>
            </a:r>
            <a:endParaRPr lang="en-US" sz="3111" dirty="0">
              <a:solidFill>
                <a:srgbClr val="FFFFFF"/>
              </a:solidFill>
              <a:latin typeface="Helvetica Neue Medium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053" y="1649300"/>
            <a:ext cx="877389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FFFFFF"/>
                </a:solidFill>
                <a:effectLst>
                  <a:outerShdw blurRad="50800" dist="38100" dir="5400000">
                    <a:srgbClr val="000000">
                      <a:alpha val="43000"/>
                    </a:srgbClr>
                  </a:outerShdw>
                </a:effectLst>
                <a:latin typeface="Helvetica"/>
                <a:cs typeface="Helvetica"/>
              </a:rPr>
              <a:t>Step</a:t>
            </a:r>
            <a:r>
              <a:rPr lang="zh-TW" altLang="en-US" b="1" dirty="0" smtClean="0">
                <a:solidFill>
                  <a:srgbClr val="FFFFFF"/>
                </a:solidFill>
                <a:effectLst>
                  <a:outerShdw blurRad="50800" dist="38100" dir="5400000">
                    <a:srgbClr val="000000">
                      <a:alpha val="43000"/>
                    </a:srgbClr>
                  </a:outerShdw>
                </a:effectLst>
                <a:latin typeface="Helvetica"/>
                <a:cs typeface="Helvetica"/>
              </a:rPr>
              <a:t> </a:t>
            </a:r>
            <a:r>
              <a:rPr lang="en-US" altLang="zh-TW" b="1" dirty="0" smtClean="0">
                <a:solidFill>
                  <a:srgbClr val="FFFFFF"/>
                </a:solidFill>
                <a:effectLst>
                  <a:outerShdw blurRad="50800" dist="38100" dir="5400000">
                    <a:srgbClr val="000000">
                      <a:alpha val="43000"/>
                    </a:srgbClr>
                  </a:outerShdw>
                </a:effectLst>
                <a:latin typeface="Helvetica"/>
                <a:cs typeface="Helvetica"/>
              </a:rPr>
              <a:t>2</a:t>
            </a:r>
            <a:endParaRPr lang="en-US" b="1" dirty="0">
              <a:solidFill>
                <a:srgbClr val="FFFFFF"/>
              </a:solidFill>
              <a:effectLst>
                <a:outerShdw blurRad="50800" dist="38100" dir="5400000">
                  <a:srgbClr val="000000">
                    <a:alpha val="43000"/>
                  </a:srgbClr>
                </a:outerShdw>
              </a:effectLst>
              <a:latin typeface="Helvetica"/>
              <a:cs typeface="Helvetica"/>
            </a:endParaRPr>
          </a:p>
        </p:txBody>
      </p:sp>
      <p:pic>
        <p:nvPicPr>
          <p:cNvPr id="5" name="Picture 4" descr="IMG_2440.JPG"/>
          <p:cNvPicPr>
            <a:picLocks noChangeAspect="1"/>
          </p:cNvPicPr>
          <p:nvPr/>
        </p:nvPicPr>
        <p:blipFill>
          <a:blip r:embed="rId3"/>
          <a:srcRect l="13842" t="9184" r="4592"/>
          <a:stretch>
            <a:fillRect/>
          </a:stretch>
        </p:blipFill>
        <p:spPr>
          <a:xfrm>
            <a:off x="655053" y="2392947"/>
            <a:ext cx="4986421" cy="3701271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effectLst>
            <a:glow rad="101600">
              <a:schemeClr val="bg2">
                <a:alpha val="75000"/>
              </a:schemeClr>
            </a:glow>
          </a:effectLst>
        </p:spPr>
      </p:pic>
      <p:sp>
        <p:nvSpPr>
          <p:cNvPr id="6" name="Oval 5"/>
          <p:cNvSpPr/>
          <p:nvPr/>
        </p:nvSpPr>
        <p:spPr>
          <a:xfrm>
            <a:off x="1585914" y="3472697"/>
            <a:ext cx="1622926" cy="1622926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  <a:effectLst>
            <a:glow rad="101600">
              <a:schemeClr val="bg1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50109" y="3629831"/>
            <a:ext cx="1171073" cy="1171073"/>
          </a:xfrm>
          <a:prstGeom prst="ellipse">
            <a:avLst/>
          </a:prstGeom>
          <a:noFill/>
          <a:ln w="76200" cmpd="sng">
            <a:solidFill>
              <a:srgbClr val="FFFF00"/>
            </a:solidFill>
          </a:ln>
          <a:effectLst>
            <a:glow rad="101600">
              <a:schemeClr val="bg1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Callout 7"/>
          <p:cNvSpPr/>
          <p:nvPr/>
        </p:nvSpPr>
        <p:spPr>
          <a:xfrm rot="10800000">
            <a:off x="1532442" y="2651875"/>
            <a:ext cx="2134020" cy="820821"/>
          </a:xfrm>
          <a:prstGeom prst="upArrowCallou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Up Arrow Callout 8"/>
          <p:cNvSpPr/>
          <p:nvPr/>
        </p:nvSpPr>
        <p:spPr>
          <a:xfrm>
            <a:off x="3666462" y="4711350"/>
            <a:ext cx="1769138" cy="866007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32442" y="2692954"/>
            <a:ext cx="2134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"/>
                <a:cs typeface="Helvetica"/>
              </a:rPr>
              <a:t>Semi-circular slot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66461" y="5208025"/>
            <a:ext cx="1769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"/>
                <a:cs typeface="Helvetica"/>
              </a:rPr>
              <a:t>flat end of drill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22211" y="2018632"/>
            <a:ext cx="276458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FFFF"/>
                </a:solidFill>
                <a:latin typeface="Helvetica"/>
                <a:cs typeface="Helvetica"/>
              </a:rPr>
              <a:t>When seating drill into IDI-9011 Drill Extension,  </a:t>
            </a:r>
            <a:r>
              <a:rPr lang="en-US" altLang="zh-TW" b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"/>
                <a:cs typeface="Helvetica"/>
              </a:rPr>
              <a:t>DO NOT </a:t>
            </a:r>
            <a:r>
              <a:rPr lang="en-US" altLang="zh-TW" dirty="0" smtClean="0">
                <a:solidFill>
                  <a:srgbClr val="FFFFFF"/>
                </a:solidFill>
                <a:latin typeface="Helvetica"/>
                <a:cs typeface="Helvetica"/>
              </a:rPr>
              <a:t>twist</a:t>
            </a:r>
            <a:r>
              <a:rPr lang="zh-TW" altLang="en-US" dirty="0" smtClean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lang="en-US" altLang="zh-TW" dirty="0" smtClean="0">
                <a:solidFill>
                  <a:srgbClr val="FFFFFF"/>
                </a:solidFill>
                <a:latin typeface="Helvetica"/>
                <a:cs typeface="Helvetica"/>
              </a:rPr>
              <a:t>nor</a:t>
            </a:r>
            <a:r>
              <a:rPr lang="zh-TW" altLang="en-US" dirty="0" smtClean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lang="en-US" altLang="zh-TW" dirty="0" smtClean="0">
                <a:solidFill>
                  <a:srgbClr val="FFFFFF"/>
                </a:solidFill>
                <a:latin typeface="Helvetica"/>
                <a:cs typeface="Helvetica"/>
              </a:rPr>
              <a:t>spin both instruments,</a:t>
            </a:r>
            <a:r>
              <a:rPr lang="zh-TW" altLang="en-US" dirty="0" smtClean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lang="en-US" altLang="zh-TW" dirty="0" smtClean="0">
                <a:solidFill>
                  <a:srgbClr val="FFFFFF"/>
                </a:solidFill>
                <a:latin typeface="Helvetica"/>
                <a:cs typeface="Helvetica"/>
              </a:rPr>
              <a:t>keep </a:t>
            </a:r>
            <a:r>
              <a:rPr lang="en-US" dirty="0" smtClean="0">
                <a:solidFill>
                  <a:srgbClr val="FFFFFF"/>
                </a:solidFill>
                <a:latin typeface="Helvetica"/>
                <a:cs typeface="Helvetica"/>
              </a:rPr>
              <a:t>IDI-9011 Drill Extension’s semi-circular slot and Drill’s flat end</a:t>
            </a:r>
            <a:r>
              <a:rPr lang="zh-TW" altLang="en-US" dirty="0" smtClean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Helvetica"/>
                <a:cs typeface="Helvetica"/>
              </a:rPr>
              <a:t>facing yourself.</a:t>
            </a:r>
          </a:p>
          <a:p>
            <a:endParaRPr lang="en-US" dirty="0" smtClean="0">
              <a:solidFill>
                <a:srgbClr val="FFFFFF"/>
              </a:solidFill>
              <a:latin typeface="Helvetica"/>
              <a:cs typeface="Helvetica"/>
            </a:endParaRPr>
          </a:p>
          <a:p>
            <a:r>
              <a:rPr lang="zh-TW" altLang="en-US" dirty="0" smtClean="0">
                <a:solidFill>
                  <a:srgbClr val="FFFFFF"/>
                </a:solidFill>
                <a:latin typeface="Helvetica"/>
                <a:cs typeface="Helvetica"/>
              </a:rPr>
              <a:t>連接</a:t>
            </a:r>
            <a:r>
              <a:rPr lang="en-US" altLang="zh-TW" dirty="0" smtClean="0">
                <a:solidFill>
                  <a:srgbClr val="FFFFFF"/>
                </a:solidFill>
                <a:latin typeface="Helvetica"/>
                <a:cs typeface="Helvetica"/>
              </a:rPr>
              <a:t>IDI-9011</a:t>
            </a:r>
            <a:r>
              <a:rPr lang="zh-TW" altLang="en-US" dirty="0" smtClean="0">
                <a:solidFill>
                  <a:srgbClr val="FFFFFF"/>
                </a:solidFill>
                <a:latin typeface="Helvetica"/>
                <a:cs typeface="Helvetica"/>
              </a:rPr>
              <a:t>鑽頭延長及鑽頭時，請勿轉動。持續將</a:t>
            </a:r>
            <a:r>
              <a:rPr lang="en-US" altLang="zh-TW" dirty="0" smtClean="0">
                <a:solidFill>
                  <a:srgbClr val="FFFFFF"/>
                </a:solidFill>
                <a:latin typeface="Helvetica"/>
                <a:cs typeface="Helvetica"/>
              </a:rPr>
              <a:t>IDI-9011</a:t>
            </a:r>
            <a:r>
              <a:rPr lang="zh-TW" altLang="en-US" dirty="0" smtClean="0">
                <a:solidFill>
                  <a:srgbClr val="FFFFFF"/>
                </a:solidFill>
                <a:latin typeface="Helvetica"/>
                <a:cs typeface="Helvetica"/>
              </a:rPr>
              <a:t>鑽頭延長上的圓孔及鑽頭尾端的平面端面對自己。</a:t>
            </a:r>
            <a:endParaRPr lang="en-US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TW" dirty="0" smtClean="0">
                <a:solidFill>
                  <a:srgbClr val="FFFFFF"/>
                </a:solidFill>
                <a:latin typeface="Helvetica Neue Medium"/>
              </a:rPr>
              <a:t>IDI</a:t>
            </a:r>
            <a:r>
              <a:rPr lang="zh-TW" altLang="en-US" dirty="0">
                <a:solidFill>
                  <a:srgbClr val="FFFFFF"/>
                </a:solidFill>
                <a:latin typeface="Helvetica Neue Medium"/>
              </a:rPr>
              <a:t>-</a:t>
            </a:r>
            <a:r>
              <a:rPr lang="en-US" altLang="zh-TW" dirty="0" smtClean="0">
                <a:solidFill>
                  <a:srgbClr val="FFFFFF"/>
                </a:solidFill>
                <a:latin typeface="Helvetica Neue Medium"/>
              </a:rPr>
              <a:t>9011</a:t>
            </a:r>
            <a:r>
              <a:rPr lang="zh-TW" altLang="en-US" dirty="0" smtClean="0">
                <a:solidFill>
                  <a:srgbClr val="FFFFFF"/>
                </a:solidFill>
                <a:latin typeface="Helvetica Neue Medium"/>
              </a:rPr>
              <a:t> </a:t>
            </a:r>
            <a:r>
              <a:rPr lang="en-US" altLang="zh-TW" dirty="0" smtClean="0">
                <a:solidFill>
                  <a:srgbClr val="FFFFFF"/>
                </a:solidFill>
                <a:latin typeface="Helvetica Neue Medium"/>
              </a:rPr>
              <a:t>Drill</a:t>
            </a:r>
            <a:r>
              <a:rPr lang="zh-TW" altLang="en-US" dirty="0" smtClean="0">
                <a:solidFill>
                  <a:srgbClr val="FFFFFF"/>
                </a:solidFill>
                <a:latin typeface="Helvetica Neue Medium"/>
              </a:rPr>
              <a:t> </a:t>
            </a:r>
            <a:r>
              <a:rPr lang="en-US" altLang="zh-TW" dirty="0" smtClean="0">
                <a:solidFill>
                  <a:srgbClr val="FFFFFF"/>
                </a:solidFill>
                <a:latin typeface="Helvetica Neue Medium"/>
              </a:rPr>
              <a:t>Extension</a:t>
            </a:r>
            <a:br>
              <a:rPr lang="en-US" altLang="zh-TW" dirty="0" smtClean="0">
                <a:solidFill>
                  <a:srgbClr val="FFFFFF"/>
                </a:solidFill>
                <a:latin typeface="Helvetica Neue Medium"/>
              </a:rPr>
            </a:br>
            <a:r>
              <a:rPr lang="zh-TW" altLang="zh-TW" sz="3111" dirty="0" smtClean="0">
                <a:solidFill>
                  <a:srgbClr val="FFFFFF"/>
                </a:solidFill>
                <a:latin typeface="Helvetica Neue Medium"/>
              </a:rPr>
              <a:t>U</a:t>
            </a:r>
            <a:r>
              <a:rPr lang="en-US" altLang="zh-TW" sz="3111" dirty="0" err="1" smtClean="0">
                <a:solidFill>
                  <a:srgbClr val="FFFFFF"/>
                </a:solidFill>
                <a:latin typeface="Helvetica Neue Medium"/>
              </a:rPr>
              <a:t>ser’s</a:t>
            </a:r>
            <a:r>
              <a:rPr lang="zh-TW" altLang="en-US" sz="3111" dirty="0" smtClean="0">
                <a:solidFill>
                  <a:srgbClr val="FFFFFF"/>
                </a:solidFill>
                <a:latin typeface="Helvetica Neue Medium"/>
              </a:rPr>
              <a:t> </a:t>
            </a:r>
            <a:r>
              <a:rPr lang="zh-TW" altLang="zh-TW" sz="3111" dirty="0" smtClean="0">
                <a:solidFill>
                  <a:srgbClr val="FFFFFF"/>
                </a:solidFill>
                <a:latin typeface="Helvetica Neue Medium"/>
              </a:rPr>
              <a:t>M</a:t>
            </a:r>
            <a:r>
              <a:rPr lang="en-US" altLang="zh-TW" sz="3111" dirty="0" err="1" smtClean="0">
                <a:solidFill>
                  <a:srgbClr val="FFFFFF"/>
                </a:solidFill>
                <a:latin typeface="Helvetica Neue Medium"/>
              </a:rPr>
              <a:t>anual</a:t>
            </a:r>
            <a:r>
              <a:rPr lang="en-US" altLang="zh-TW" sz="3111" dirty="0" smtClean="0">
                <a:solidFill>
                  <a:srgbClr val="FFFFFF"/>
                </a:solidFill>
                <a:latin typeface="Helvetica Neue Medium"/>
              </a:rPr>
              <a:t> </a:t>
            </a:r>
            <a:r>
              <a:rPr lang="zh-TW" altLang="en-US" sz="3111" dirty="0" smtClean="0">
                <a:solidFill>
                  <a:srgbClr val="FFFFFF"/>
                </a:solidFill>
                <a:latin typeface="Helvetica Neue Medium"/>
              </a:rPr>
              <a:t>正確安裝說明</a:t>
            </a:r>
            <a:endParaRPr lang="en-US" sz="3111" dirty="0">
              <a:solidFill>
                <a:srgbClr val="FFFFFF"/>
              </a:solidFill>
              <a:latin typeface="Helvetica Neue Medium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053" y="1649300"/>
            <a:ext cx="877389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FFFFFF"/>
                </a:solidFill>
                <a:effectLst>
                  <a:outerShdw blurRad="50800" dist="38100" dir="5400000">
                    <a:srgbClr val="000000">
                      <a:alpha val="43000"/>
                    </a:srgbClr>
                  </a:outerShdw>
                </a:effectLst>
                <a:latin typeface="Helvetica"/>
                <a:cs typeface="Helvetica"/>
              </a:rPr>
              <a:t>Step</a:t>
            </a:r>
            <a:r>
              <a:rPr lang="zh-TW" altLang="en-US" b="1" dirty="0" smtClean="0">
                <a:solidFill>
                  <a:srgbClr val="FFFFFF"/>
                </a:solidFill>
                <a:effectLst>
                  <a:outerShdw blurRad="50800" dist="38100" dir="5400000">
                    <a:srgbClr val="000000">
                      <a:alpha val="43000"/>
                    </a:srgbClr>
                  </a:outerShdw>
                </a:effectLst>
                <a:latin typeface="Helvetica"/>
                <a:cs typeface="Helvetica"/>
              </a:rPr>
              <a:t> </a:t>
            </a:r>
            <a:r>
              <a:rPr lang="en-US" altLang="zh-TW" b="1" dirty="0" smtClean="0">
                <a:solidFill>
                  <a:srgbClr val="FFFFFF"/>
                </a:solidFill>
                <a:effectLst>
                  <a:outerShdw blurRad="50800" dist="38100" dir="5400000">
                    <a:srgbClr val="000000">
                      <a:alpha val="43000"/>
                    </a:srgbClr>
                  </a:outerShdw>
                </a:effectLst>
                <a:latin typeface="Helvetica"/>
                <a:cs typeface="Helvetica"/>
              </a:rPr>
              <a:t>3</a:t>
            </a:r>
            <a:endParaRPr lang="en-US" b="1" dirty="0">
              <a:solidFill>
                <a:srgbClr val="FFFFFF"/>
              </a:solidFill>
              <a:effectLst>
                <a:outerShdw blurRad="50800" dist="38100" dir="5400000">
                  <a:srgbClr val="000000">
                    <a:alpha val="43000"/>
                  </a:srgbClr>
                </a:outerShdw>
              </a:effectLst>
              <a:latin typeface="Helvetica"/>
              <a:cs typeface="Helvetica"/>
            </a:endParaRPr>
          </a:p>
        </p:txBody>
      </p:sp>
      <p:pic>
        <p:nvPicPr>
          <p:cNvPr id="5" name="Picture 4" descr="IMG_24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053" y="2582780"/>
            <a:ext cx="4884818" cy="325654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effectLst>
            <a:glow rad="101600">
              <a:schemeClr val="bg2">
                <a:alpha val="75000"/>
              </a:schemeClr>
            </a:glow>
          </a:effectLst>
        </p:spPr>
      </p:pic>
      <p:sp>
        <p:nvSpPr>
          <p:cNvPr id="6" name="Oval 5"/>
          <p:cNvSpPr/>
          <p:nvPr/>
        </p:nvSpPr>
        <p:spPr>
          <a:xfrm>
            <a:off x="1532441" y="3432593"/>
            <a:ext cx="2080547" cy="2080547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  <a:effectLst>
            <a:glow rad="101600">
              <a:schemeClr val="bg1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917032" y="3718731"/>
            <a:ext cx="1171073" cy="1171073"/>
          </a:xfrm>
          <a:prstGeom prst="ellipse">
            <a:avLst/>
          </a:prstGeom>
          <a:noFill/>
          <a:ln w="76200" cmpd="sng">
            <a:solidFill>
              <a:srgbClr val="FFFF00"/>
            </a:solidFill>
          </a:ln>
          <a:effectLst>
            <a:glow rad="101600">
              <a:schemeClr val="bg1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Callout 7"/>
          <p:cNvSpPr/>
          <p:nvPr/>
        </p:nvSpPr>
        <p:spPr>
          <a:xfrm rot="10800000">
            <a:off x="1532442" y="2651875"/>
            <a:ext cx="2134020" cy="820821"/>
          </a:xfrm>
          <a:prstGeom prst="upArrowCallou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Up Arrow Callout 8"/>
          <p:cNvSpPr/>
          <p:nvPr/>
        </p:nvSpPr>
        <p:spPr>
          <a:xfrm>
            <a:off x="1917032" y="4844905"/>
            <a:ext cx="1749430" cy="866007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32442" y="2692954"/>
            <a:ext cx="2134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"/>
                <a:cs typeface="Helvetica"/>
              </a:rPr>
              <a:t>Semi-circular slot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17032" y="5288370"/>
            <a:ext cx="1931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"/>
                <a:cs typeface="Helvetica"/>
              </a:rPr>
              <a:t>flat end of drill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22211" y="1869007"/>
            <a:ext cx="276458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FFFF"/>
                </a:solidFill>
                <a:latin typeface="Helvetica"/>
                <a:cs typeface="Helvetica"/>
              </a:rPr>
              <a:t>You can see the flat end of the drill seating on semi-circular slot of IDI-9011 Drill Extension via window. (</a:t>
            </a:r>
            <a:r>
              <a:rPr lang="en-US" altLang="zh-TW" b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"/>
                <a:cs typeface="Helvetica"/>
              </a:rPr>
              <a:t>DO NOT </a:t>
            </a:r>
            <a:r>
              <a:rPr lang="en-US" altLang="zh-TW" dirty="0" smtClean="0">
                <a:solidFill>
                  <a:srgbClr val="FFFFFF"/>
                </a:solidFill>
                <a:latin typeface="Helvetica"/>
                <a:cs typeface="Helvetica"/>
              </a:rPr>
              <a:t>twist the drill during and after seating.)</a:t>
            </a:r>
            <a:endParaRPr lang="en-US" dirty="0" smtClean="0">
              <a:solidFill>
                <a:srgbClr val="FFFFFF"/>
              </a:solidFill>
              <a:latin typeface="Helvetica"/>
              <a:cs typeface="Helvetica"/>
            </a:endParaRPr>
          </a:p>
          <a:p>
            <a:endParaRPr lang="en-US" dirty="0" smtClean="0">
              <a:solidFill>
                <a:srgbClr val="FFFFFF"/>
              </a:solidFill>
              <a:latin typeface="Helvetica"/>
              <a:cs typeface="Helvetica"/>
            </a:endParaRPr>
          </a:p>
          <a:p>
            <a:r>
              <a:rPr lang="zh-TW" altLang="en-US" dirty="0" smtClean="0">
                <a:solidFill>
                  <a:srgbClr val="FFFFFF"/>
                </a:solidFill>
                <a:latin typeface="Helvetica"/>
                <a:cs typeface="Helvetica"/>
              </a:rPr>
              <a:t>連接完成後，經由鑽頭延長上的圓孔視窗，可以看到鑽頭尾端的平面端，如此才是正確安裝程序。（安裝過程及安裝完成後，請勿轉動鑽頭）</a:t>
            </a:r>
            <a:endParaRPr lang="en-US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209</Words>
  <Application>Microsoft Macintosh PowerPoint</Application>
  <PresentationFormat>On-screen Show (4:3)</PresentationFormat>
  <Paragraphs>26</Paragraphs>
  <Slides>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IDI-9011 Drill Extension User’s Manual 正確安裝說明</vt:lpstr>
      <vt:lpstr>IDI-9011 Drill Extension User’s Manual 正確安裝說明</vt:lpstr>
      <vt:lpstr>IDI-9011 Drill Extension User’s Manual 正確安裝說明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Freddie Lin</dc:creator>
  <cp:lastModifiedBy>Freddie Lin</cp:lastModifiedBy>
  <cp:revision>12</cp:revision>
  <dcterms:created xsi:type="dcterms:W3CDTF">2010-09-28T19:58:29Z</dcterms:created>
  <dcterms:modified xsi:type="dcterms:W3CDTF">2010-09-28T23:18:19Z</dcterms:modified>
</cp:coreProperties>
</file>